
<file path=[Content_Types].xml><?xml version="1.0" encoding="utf-8"?>
<Types xmlns="http://schemas.openxmlformats.org/package/2006/content-types">
  <Default Extension="bin" ContentType="image/png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56" r:id="rId5"/>
    <p:sldId id="257" r:id="rId6"/>
    <p:sldId id="258" r:id="rId7"/>
    <p:sldId id="259" r:id="rId8"/>
    <p:sldId id="260" r:id="rId9"/>
    <p:sldId id="277" r:id="rId10"/>
    <p:sldId id="273" r:id="rId11"/>
    <p:sldId id="262" r:id="rId12"/>
    <p:sldId id="27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6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EFCB3A-6E4E-41F6-BAC2-A6709F3650F2}" v="6" dt="2021-12-16T01:19:18.4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quez, Dario" userId="d5da22e2-ff6a-4506-96cb-dc5c212589ac" providerId="ADAL" clId="{C7EFCB3A-6E4E-41F6-BAC2-A6709F3650F2}"/>
    <pc:docChg chg="modSld">
      <pc:chgData name="Marquez, Dario" userId="d5da22e2-ff6a-4506-96cb-dc5c212589ac" providerId="ADAL" clId="{C7EFCB3A-6E4E-41F6-BAC2-A6709F3650F2}" dt="2021-12-16T01:19:10.114" v="0"/>
      <pc:docMkLst>
        <pc:docMk/>
      </pc:docMkLst>
      <pc:sldChg chg="modSp">
        <pc:chgData name="Marquez, Dario" userId="d5da22e2-ff6a-4506-96cb-dc5c212589ac" providerId="ADAL" clId="{C7EFCB3A-6E4E-41F6-BAC2-A6709F3650F2}" dt="2021-12-16T01:19:10.114" v="0"/>
        <pc:sldMkLst>
          <pc:docMk/>
          <pc:sldMk cId="3573009915" sldId="262"/>
        </pc:sldMkLst>
        <pc:graphicFrameChg chg="mod">
          <ac:chgData name="Marquez, Dario" userId="d5da22e2-ff6a-4506-96cb-dc5c212589ac" providerId="ADAL" clId="{C7EFCB3A-6E4E-41F6-BAC2-A6709F3650F2}" dt="2021-12-16T01:19:10.114" v="0"/>
          <ac:graphicFrameMkLst>
            <pc:docMk/>
            <pc:sldMk cId="3573009915" sldId="262"/>
            <ac:graphicFrameMk id="13" creationId="{C1954C20-FE0A-472C-984C-E637519081E8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8BED3-C568-4C44-A210-C3AD7D2C76CD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57243-9461-4AF5-86FA-2E2F4D1E7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10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A57243-9461-4AF5-86FA-2E2F4D1E72C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80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9809-596E-47CC-8674-54BFFEEA87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99D3B5-9384-43B2-B227-9255FC2462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39C34-976F-4A2E-81A2-7C332AD54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9A1EE-636D-4472-9FDA-13857078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E45BF1-4241-4976-8D3F-374FAC6BE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BB67B-8B05-43E4-A1AC-8CB1883EF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5DDEB-BC2D-44D2-A914-8766714F9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401E4F-7045-4673-85EF-3A338805F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83B07-2AA7-44D2-923E-FACC4EC99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34E89-D240-4568-B956-0F8980032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42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52703F-9914-49A8-8E17-E25D228D2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DA301C-9A97-4B5D-A0ED-0A446C4874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612E3-39AF-424D-B3A0-C0B8B001C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37678-15AD-4B9A-8BC6-8DC31A750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C2882-C152-4431-ADEF-6F46CFEEB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614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C1D8C-A880-420F-B8EE-8B6860F9F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7D2AB-2C81-479C-9531-F9895F8C3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9EC58-AC08-43CA-B75B-040C8CF32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F99A5-765C-44DA-BB22-5AC1F8A67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3DC83-4EF8-4544-929B-37FCD5007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5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ED2A2-26AB-48AF-AE7E-6C4B5366C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22DBB-5D28-492D-8B56-1B3654A40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2F473-7702-4A4B-9B68-B50350138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224BCA-22A0-4235-92EE-3BA4FCA63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A7A8D-BE8F-4F4E-80D8-A8CEC62F3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3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89CF6-B36C-4026-A75D-F91B49430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EA5D3-2C7B-4C8E-B71C-8BB742D66B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7F0D43-A2A1-4C63-ACC1-726D2BB5E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661E9-E4EC-462F-B22C-EFE85F95F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E37C08-0F19-4EC8-986D-6AE174977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C56583-FE20-4EF8-B2A5-E23E97C2C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51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9DDF-CE81-4099-B42B-A2EA1C015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12A93-42D7-4FB5-A34F-007E01E1A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9D69F9-AD3B-47DA-8FF9-C0188D34F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63AACB-D75B-4FAD-8B12-D24AE995E5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11DB07-0CF5-4B26-BE82-353A26012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182008-A6BA-4C1C-B6F0-19C69F46E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71356-B957-46C9-94CD-99A844D83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5866EB-649C-4F3F-87E3-AEE099D3A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4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EEF2D-7E96-4E79-AEBE-FF2067B72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E2FD72-435B-4CF0-AA30-C22EDDB2D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0EE1E8-E155-4748-AFCC-9702E4E3B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C92C11-4155-4065-BE46-2C73B4C5F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8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097671-AD06-4A08-9706-BBE5EA6AC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D85A63-3995-43EA-B4F1-F7E33B039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99239-BC65-43DD-87CE-494FF227E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1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3704C-96F7-49B3-9323-4E5C0756C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9A1FD-7D41-41F4-A9AE-2A07DA855B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006860-566A-49FC-8DBD-6178A0D2BE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DE85EF-13AB-4B55-885D-16362DA48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63E903-75A7-4C5D-9AA7-E29081353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F93A2D-4A50-4DE7-9895-F7206F49B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25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7CFF0-9810-4B73-ADEF-ED14183CE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3DA782-EDF7-47E6-82EC-873636FFB4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2B8DA-04BD-4678-9676-C8BD12A44E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53BC4-D290-4C8B-B317-BB20D28FF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13371-EDCE-42DF-BC3B-1C685758A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C04052-4364-458B-9795-612B5647E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38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7A95E6-BFEB-4117-9112-8AAA9068F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51342E-106D-4BC0-AC88-2D0B67088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6CFFA4-35DF-43C0-B020-79BAB39A3A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EA4F8-C53F-49A6-995F-4301D2D764F9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2251D-05FF-492A-9019-C20C99CD35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21682-A41E-4A33-9F86-E36CCB4A5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D10E0-AE4A-4069-80FE-76B3A81C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519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bin"/><Relationship Id="rId2" Type="http://schemas.openxmlformats.org/officeDocument/2006/relationships/image" Target="../media/image1.bin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support.teradata.com/sys_attachment.do?sys_id=da0166b91b84741009550dc5604bcb9b" TargetMode="External"/><Relationship Id="rId2" Type="http://schemas.openxmlformats.org/officeDocument/2006/relationships/hyperlink" Target="https://techsupport.teradata.com/nav_to.do?uri=%2Fkb_view.do%3Fsysparm_article%3DKB002740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echsupport.teradata.com/sys_attachment.do?sys_id=440162b91b84741009550dc5604bcbd6" TargetMode="External"/><Relationship Id="rId4" Type="http://schemas.openxmlformats.org/officeDocument/2006/relationships/hyperlink" Target="https://techsupport.teradata.com/sys_attachment.do?sys_id=8a0166b91b84741009550dc5604bcb9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teradata.com/r/Fyb_6ENlg5qWCUHbQynxKA/root" TargetMode="External"/><Relationship Id="rId2" Type="http://schemas.openxmlformats.org/officeDocument/2006/relationships/hyperlink" Target="https://docs.teradata.com/r/s4hE4_V8Kk__qY34r6ZOiw/roo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teradata.com/r/~zf2fR9PbWkQjGitmg33sQ/roo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06D42-8E99-4E3B-B6E6-3CFB9F6FD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0451" y="662550"/>
            <a:ext cx="4645250" cy="2889114"/>
          </a:xfrm>
        </p:spPr>
        <p:txBody>
          <a:bodyPr anchor="b">
            <a:normAutofit fontScale="90000"/>
          </a:bodyPr>
          <a:lstStyle/>
          <a:p>
            <a:r>
              <a:rPr lang="en-US" sz="2700" dirty="0">
                <a:solidFill>
                  <a:srgbClr val="FF9900"/>
                </a:solidFill>
              </a:rPr>
              <a:t>Product Lifecycle Information</a:t>
            </a:r>
            <a:br>
              <a:rPr lang="en-US" sz="2700" dirty="0">
                <a:solidFill>
                  <a:srgbClr val="FF9900"/>
                </a:solidFill>
              </a:rPr>
            </a:br>
            <a:r>
              <a:rPr lang="en-US" sz="2700" dirty="0">
                <a:solidFill>
                  <a:srgbClr val="FF9900"/>
                </a:solidFill>
              </a:rPr>
              <a:t>&amp;</a:t>
            </a:r>
            <a:br>
              <a:rPr lang="en-US" sz="2700" dirty="0">
                <a:solidFill>
                  <a:srgbClr val="FF9900"/>
                </a:solidFill>
              </a:rPr>
            </a:br>
            <a:r>
              <a:rPr lang="en-US" sz="2700" dirty="0">
                <a:solidFill>
                  <a:srgbClr val="FF9900"/>
                </a:solidFill>
              </a:rPr>
              <a:t>Roadmaps</a:t>
            </a:r>
            <a:br>
              <a:rPr lang="en-US" sz="2700" dirty="0">
                <a:solidFill>
                  <a:srgbClr val="FF9900"/>
                </a:solidFill>
              </a:rPr>
            </a:br>
            <a:br>
              <a:rPr lang="en-US" sz="2700" dirty="0">
                <a:solidFill>
                  <a:srgbClr val="FF9900"/>
                </a:solidFill>
              </a:rPr>
            </a:br>
            <a:br>
              <a:rPr lang="en-US" sz="2700" dirty="0">
                <a:solidFill>
                  <a:srgbClr val="FF9900"/>
                </a:solidFill>
              </a:rPr>
            </a:br>
            <a:r>
              <a:rPr lang="en-US" sz="1800" dirty="0"/>
              <a:t>Slide Deck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B242A0-0F95-41F1-B6FC-D3105A979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70829" y="4769747"/>
            <a:ext cx="2929195" cy="1357676"/>
          </a:xfrm>
        </p:spPr>
        <p:txBody>
          <a:bodyPr anchor="t">
            <a:normAutofit/>
          </a:bodyPr>
          <a:lstStyle/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</a:rPr>
              <a:t>Data Validated</a:t>
            </a:r>
          </a:p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</a:rPr>
              <a:t>as of</a:t>
            </a:r>
          </a:p>
          <a:p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00FF"/>
                </a:solidFill>
              </a:rPr>
              <a:t>January 13, 2022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5825D4-BC0C-45EB-8E34-662081AE14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441" r="2" b="2"/>
          <a:stretch/>
        </p:blipFill>
        <p:spPr>
          <a:xfrm>
            <a:off x="0" y="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ACD1FA-ED44-4721-ACCB-20259618E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768" y="2944009"/>
            <a:ext cx="2554284" cy="48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869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902"/>
            <a:ext cx="10515600" cy="849593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Hadoop Roadmap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74AB3B-7869-45CE-A7D1-31EE876BF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863" y="943552"/>
            <a:ext cx="8610600" cy="43243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9264B8-1E1D-4A03-9E40-EC62A3E0C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843" y="5314373"/>
            <a:ext cx="1042035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638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902"/>
            <a:ext cx="10515600" cy="849593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Hadoop Release Information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C952D6-0EF4-411A-A6EE-06ACC1EEE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31" y="947923"/>
            <a:ext cx="5219048" cy="527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DF60BF-EB47-424C-9E4F-08B4EA3C0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637" y="947923"/>
            <a:ext cx="4561905" cy="5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77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902"/>
            <a:ext cx="10515600" cy="849593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Hadoop Platform Compatibility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BF8031-F867-4CAB-BD73-ADE1769B8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80" y="1597159"/>
            <a:ext cx="11314040" cy="366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563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902"/>
            <a:ext cx="10515600" cy="84959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9900"/>
                </a:solidFill>
              </a:rPr>
              <a:t>TD Hadoop to Hortonworks Hadoop Comparison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92FB60-4832-4656-B3F6-1D5BEBE01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208" y="854467"/>
            <a:ext cx="9103584" cy="583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120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902"/>
            <a:ext cx="10515600" cy="733051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Aster Database Roadmap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5AF1B8-EDD4-41A8-A621-89520AC03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93" y="812027"/>
            <a:ext cx="11010900" cy="56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292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902"/>
            <a:ext cx="10515600" cy="849593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Aster Database Release Information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E7D5C4-9CEC-405B-9FA2-CDABCD278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465" y="816319"/>
            <a:ext cx="9816616" cy="578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91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903"/>
            <a:ext cx="10515600" cy="724086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Aster Analytics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D76B76-C146-4799-A184-1646EBE68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27" y="1101405"/>
            <a:ext cx="11617572" cy="511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67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115"/>
            <a:ext cx="10515600" cy="67029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9900"/>
                </a:solidFill>
              </a:rPr>
              <a:t>Aster Platform Roadmap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AA2BEC-73AE-4939-B117-3C6BBA430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165" y="706624"/>
            <a:ext cx="10515600" cy="603726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11443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95FA9-8170-49ED-9ED5-94E103AC5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986328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9900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576640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6C6D3-3DFC-445D-9EAB-B90112BEC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9900"/>
                </a:solidFill>
              </a:rPr>
              <a:t>Revision History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A4F6AA9-B256-47C6-B227-14162A516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674208"/>
              </p:ext>
            </p:extLst>
          </p:nvPr>
        </p:nvGraphicFramePr>
        <p:xfrm>
          <a:off x="1607238" y="1462801"/>
          <a:ext cx="8977523" cy="4675109"/>
        </p:xfrm>
        <a:graphic>
          <a:graphicData uri="http://schemas.openxmlformats.org/drawingml/2006/table">
            <a:tbl>
              <a:tblPr/>
              <a:tblGrid>
                <a:gridCol w="841415">
                  <a:extLst>
                    <a:ext uri="{9D8B030D-6E8A-4147-A177-3AD203B41FA5}">
                      <a16:colId xmlns:a16="http://schemas.microsoft.com/office/drawing/2014/main" val="1974144087"/>
                    </a:ext>
                  </a:extLst>
                </a:gridCol>
                <a:gridCol w="1166813">
                  <a:extLst>
                    <a:ext uri="{9D8B030D-6E8A-4147-A177-3AD203B41FA5}">
                      <a16:colId xmlns:a16="http://schemas.microsoft.com/office/drawing/2014/main" val="54641685"/>
                    </a:ext>
                  </a:extLst>
                </a:gridCol>
                <a:gridCol w="3963678">
                  <a:extLst>
                    <a:ext uri="{9D8B030D-6E8A-4147-A177-3AD203B41FA5}">
                      <a16:colId xmlns:a16="http://schemas.microsoft.com/office/drawing/2014/main" val="1253841951"/>
                    </a:ext>
                  </a:extLst>
                </a:gridCol>
                <a:gridCol w="1209963">
                  <a:extLst>
                    <a:ext uri="{9D8B030D-6E8A-4147-A177-3AD203B41FA5}">
                      <a16:colId xmlns:a16="http://schemas.microsoft.com/office/drawing/2014/main" val="4008389996"/>
                    </a:ext>
                  </a:extLst>
                </a:gridCol>
                <a:gridCol w="1795654">
                  <a:extLst>
                    <a:ext uri="{9D8B030D-6E8A-4147-A177-3AD203B41FA5}">
                      <a16:colId xmlns:a16="http://schemas.microsoft.com/office/drawing/2014/main" val="2550330581"/>
                    </a:ext>
                  </a:extLst>
                </a:gridCol>
              </a:tblGrid>
              <a:tr h="32530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effectLst/>
                          <a:latin typeface="Arial" panose="020B0604020202020204" pitchFamily="34" charset="0"/>
                        </a:rPr>
                        <a:t>Revision History </a:t>
                      </a:r>
                      <a:br>
                        <a:rPr lang="en-US" sz="900" b="1" i="0" u="none" strike="noStrike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1" i="0" u="none" strike="noStrike" dirty="0">
                          <a:effectLst/>
                          <a:latin typeface="Arial" panose="020B0604020202020204" pitchFamily="34" charset="0"/>
                        </a:rPr>
                        <a:t>Rows representing the most recent changes</a:t>
                      </a:r>
                    </a:p>
                  </a:txBody>
                  <a:tcPr marL="8502" marR="8502" marT="8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502" marR="8502" marT="8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403248"/>
                  </a:ext>
                </a:extLst>
              </a:tr>
              <a:tr h="1139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Date</a:t>
                      </a:r>
                    </a:p>
                  </a:txBody>
                  <a:tcPr marL="8502" marR="8502" marT="8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969696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Version</a:t>
                      </a:r>
                    </a:p>
                  </a:txBody>
                  <a:tcPr marL="8502" marR="8502" marT="8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969696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 dirty="0">
                          <a:effectLst/>
                          <a:latin typeface="Arial" panose="020B0604020202020204" pitchFamily="34" charset="0"/>
                        </a:rPr>
                        <a:t>Change Description</a:t>
                      </a:r>
                    </a:p>
                  </a:txBody>
                  <a:tcPr marL="8502" marR="8502" marT="8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969696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Author</a:t>
                      </a:r>
                    </a:p>
                  </a:txBody>
                  <a:tcPr marL="8502" marR="8502" marT="8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969696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Tab Name</a:t>
                      </a:r>
                    </a:p>
                  </a:txBody>
                  <a:tcPr marL="8502" marR="8502" marT="850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pattFill prst="pct20">
                      <a:fgClr>
                        <a:srgbClr val="000000"/>
                      </a:fgClr>
                      <a:bgClr>
                        <a:srgbClr val="969696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930012770"/>
                  </a:ext>
                </a:extLst>
              </a:tr>
              <a:tr h="40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4/10/2020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B111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16.20 EOM Note on TTU Tab updated to Align w/TD16.20 EOM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* </a:t>
                      </a:r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+ EOM  updated to 2/28/2022 + note added </a:t>
                      </a:r>
                      <a:r>
                        <a:rPr lang="en-US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*Arc 16.20 EOM is Feb 28, 2021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Jefferson Uy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TTU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9171916"/>
                  </a:ext>
                </a:extLst>
              </a:tr>
              <a:tr h="1505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6/17/2020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B112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Added NBU 8.2 to the BAR SW tab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Tony Nevárez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BAR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5609293"/>
                  </a:ext>
                </a:extLst>
              </a:tr>
              <a:tr h="1505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6/22/2020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B113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Added TTU 17.00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Jefferson Uy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TTU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8890389"/>
                  </a:ext>
                </a:extLst>
              </a:tr>
              <a:tr h="4008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7/8/2020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B114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Added DDOS 6.2 and DDOS 7.0. Also, modified the wording on EOSL for NV relative to the ARC/TARA </a:t>
                      </a:r>
                      <a:r>
                        <a:rPr lang="en-US" sz="1200" b="0" i="0" u="none" strike="noStrike" dirty="0" err="1">
                          <a:effectLst/>
                          <a:latin typeface="+mn-lt"/>
                        </a:rPr>
                        <a:t>EoM</a:t>
                      </a:r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 date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Tony Nevárez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BAR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930157"/>
                  </a:ext>
                </a:extLst>
              </a:tr>
              <a:tr h="269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11/19/2020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B115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Updated DDOS 6.1 EOSS Dates and added EOSS dates for DDOS 6.2, 7.0 and 7.2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Tony </a:t>
                      </a:r>
                      <a:r>
                        <a:rPr lang="en-US" sz="1200" b="0" i="0" u="none" strike="noStrike" dirty="0" err="1">
                          <a:effectLst/>
                          <a:latin typeface="+mn-lt"/>
                        </a:rPr>
                        <a:t>Nevárez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2788473"/>
                  </a:ext>
                </a:extLst>
              </a:tr>
              <a:tr h="339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1/29/2021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B116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Updated multiple sheets to include TD 17.05/Added EOM/EDM for 17.05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John Tango/ Edvin Shahmoradian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IFX-Legacy Database/ XLS Timeline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664683"/>
                  </a:ext>
                </a:extLst>
              </a:tr>
              <a:tr h="1505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2/8/2021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B117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Added NBU 8.1 and NBU 8.2 End of Support dates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Tony </a:t>
                      </a:r>
                      <a:r>
                        <a:rPr lang="en-US" sz="1200" b="0" i="0" u="none" strike="noStrike" dirty="0" err="1">
                          <a:effectLst/>
                          <a:latin typeface="+mn-lt"/>
                        </a:rPr>
                        <a:t>Nevárez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1512135"/>
                  </a:ext>
                </a:extLst>
              </a:tr>
              <a:tr h="2935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2/12/2021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B118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Updated XLS Timeline, Updated min DBS version required  for SLES12 SP3/16.20 U2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John Tango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XLS Timeline, IFX-Legacy Database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47454"/>
                  </a:ext>
                </a:extLst>
              </a:tr>
              <a:tr h="2697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3/23/2021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B119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Updated "updated date" for NBU and NV life cycle dates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Tony </a:t>
                      </a:r>
                      <a:r>
                        <a:rPr lang="en-US" sz="1200" b="0" i="0" u="none" strike="noStrike" dirty="0" err="1">
                          <a:effectLst/>
                          <a:latin typeface="+mn-lt"/>
                        </a:rPr>
                        <a:t>Nevárez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6175051"/>
                  </a:ext>
                </a:extLst>
              </a:tr>
              <a:tr h="6035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7/21/2021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Jul21_2021 - V1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Added BAR Storage to "Platform" worksheet and deleted blank rows for Aster/Hadoop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Tony Nevarez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Platform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280794"/>
                  </a:ext>
                </a:extLst>
              </a:tr>
              <a:tr h="2935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8/4/2021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B120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Updated DDOS EOSS dates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Tony </a:t>
                      </a:r>
                      <a:r>
                        <a:rPr lang="en-US" sz="1200" b="0" i="0" u="none" strike="noStrike" dirty="0" err="1">
                          <a:effectLst/>
                          <a:latin typeface="+mn-lt"/>
                        </a:rPr>
                        <a:t>Nevárez</a:t>
                      </a:r>
                      <a:endParaRPr lang="en-US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BAR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489496"/>
                  </a:ext>
                </a:extLst>
              </a:tr>
              <a:tr h="2458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8/5/2021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B121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Updated XLS Timeline, added 17.10 GA/EOM date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John Tango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XLS Timeline, IFX-Legacy Database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1085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921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E82D5-4395-4B20-AB55-B8D485C97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Slide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3CE1A-DFDA-4EA2-B924-813840DAF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Teradata Database Roadmap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Teradata Database Release Information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TTU Release Information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Teradata Platform Roadmap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Teradata BAR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Viewpoint, </a:t>
            </a:r>
            <a:r>
              <a:rPr lang="en-US" dirty="0" err="1"/>
              <a:t>Ecosys</a:t>
            </a:r>
            <a:r>
              <a:rPr lang="en-US" dirty="0"/>
              <a:t> </a:t>
            </a:r>
            <a:r>
              <a:rPr lang="en-US" dirty="0" err="1"/>
              <a:t>Mgr</a:t>
            </a:r>
            <a:r>
              <a:rPr lang="en-US" dirty="0"/>
              <a:t>, Data Mover, Unity, DSA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Hadoop Roadmap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Hadoop Release Information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Hadoop Platform Compatibility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TD Hadoop to Hortonworks Hadoop Comparison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Aster Database Roadmap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Aster Database Release Information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Aster Analytics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Aster Platform Roadmap</a:t>
            </a:r>
          </a:p>
        </p:txBody>
      </p:sp>
    </p:spTree>
    <p:extLst>
      <p:ext uri="{BB962C8B-B14F-4D97-AF65-F5344CB8AC3E}">
        <p14:creationId xmlns:p14="http://schemas.microsoft.com/office/powerpoint/2010/main" val="1557323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6C6D3-3DFC-445D-9EAB-B90112BEC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9900"/>
                </a:solidFill>
              </a:rPr>
              <a:t>Sources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7844BB1-2E8F-4E43-BA9C-DA3C91A0BA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535638"/>
              </p:ext>
            </p:extLst>
          </p:nvPr>
        </p:nvGraphicFramePr>
        <p:xfrm>
          <a:off x="2063692" y="1879134"/>
          <a:ext cx="7372406" cy="3741411"/>
        </p:xfrm>
        <a:graphic>
          <a:graphicData uri="http://schemas.openxmlformats.org/drawingml/2006/table">
            <a:tbl>
              <a:tblPr/>
              <a:tblGrid>
                <a:gridCol w="672447">
                  <a:extLst>
                    <a:ext uri="{9D8B030D-6E8A-4147-A177-3AD203B41FA5}">
                      <a16:colId xmlns:a16="http://schemas.microsoft.com/office/drawing/2014/main" val="1207600862"/>
                    </a:ext>
                  </a:extLst>
                </a:gridCol>
                <a:gridCol w="1569044">
                  <a:extLst>
                    <a:ext uri="{9D8B030D-6E8A-4147-A177-3AD203B41FA5}">
                      <a16:colId xmlns:a16="http://schemas.microsoft.com/office/drawing/2014/main" val="2119631775"/>
                    </a:ext>
                  </a:extLst>
                </a:gridCol>
                <a:gridCol w="2997996">
                  <a:extLst>
                    <a:ext uri="{9D8B030D-6E8A-4147-A177-3AD203B41FA5}">
                      <a16:colId xmlns:a16="http://schemas.microsoft.com/office/drawing/2014/main" val="2363860085"/>
                    </a:ext>
                  </a:extLst>
                </a:gridCol>
                <a:gridCol w="2132919">
                  <a:extLst>
                    <a:ext uri="{9D8B030D-6E8A-4147-A177-3AD203B41FA5}">
                      <a16:colId xmlns:a16="http://schemas.microsoft.com/office/drawing/2014/main" val="2335410380"/>
                    </a:ext>
                  </a:extLst>
                </a:gridCol>
              </a:tblGrid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Slide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Source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Document Name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Source Tab Name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45223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TeradataSystemSupportLifecycle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XLS_TimeLine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8043719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TeradataSystemSupportLifecycle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IFX-Legacy Database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2635777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TeradataSystemSupportLifecycle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TTU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063957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TeradataSystemSupportLifecycle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TTU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321370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TeradataPlatformDiscontinuationRoadmap: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Platform (2010 &amp; later)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4657171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TeradataSystemSupportLifecycle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 SW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47006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Ecosystem Manager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Infrastructure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98369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Excel sheet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Hadoop Roadmap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4795220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Excel sheet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Hadoop Release Info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563855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Excel sheet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Hadoop Platform Compatibility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9799625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Excel sheet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TDH vs HDP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76620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Excel sheet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Aster DB Roadmap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0035511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Excel sheet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Aster DB Release Info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3058924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Excel sheet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Aster Analytics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995303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Excel sheet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Aster Platform Roadmap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435187"/>
                  </a:ext>
                </a:extLst>
              </a:tr>
              <a:tr h="2200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KB0027406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Excel sheet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Cover Sheets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246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07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CA272-CB5A-4C21-B54E-FF57F0749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6851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9900"/>
                </a:solidFill>
              </a:rPr>
              <a:t>Teradata Database Roadmap</a:t>
            </a:r>
            <a:br>
              <a:rPr lang="en-US" dirty="0">
                <a:solidFill>
                  <a:srgbClr val="FF9900"/>
                </a:solidFill>
              </a:rPr>
            </a:br>
            <a:endParaRPr lang="en-US" dirty="0">
              <a:solidFill>
                <a:srgbClr val="FF9900"/>
              </a:solidFill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5D0FCC66-92BE-4C42-9825-873779F76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74" y="1571876"/>
            <a:ext cx="11444451" cy="414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AEB9E-67EE-4914-9828-5370FCF4F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77" y="167902"/>
            <a:ext cx="10515600" cy="782357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Teradata Database Release Information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29922F-1B7F-4DA6-A32B-FF4709947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843" y="950259"/>
            <a:ext cx="8582314" cy="559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54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6C9BE-3209-447F-887D-608B504A1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9973"/>
            <a:ext cx="10515600" cy="706156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TTU Release Information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AB97EB1-DAA4-4FBE-8C8E-F902E0BBBD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682198"/>
              </p:ext>
            </p:extLst>
          </p:nvPr>
        </p:nvGraphicFramePr>
        <p:xfrm>
          <a:off x="1884724" y="919133"/>
          <a:ext cx="8422547" cy="3087427"/>
        </p:xfrm>
        <a:graphic>
          <a:graphicData uri="http://schemas.openxmlformats.org/drawingml/2006/table">
            <a:tbl>
              <a:tblPr/>
              <a:tblGrid>
                <a:gridCol w="1512259">
                  <a:extLst>
                    <a:ext uri="{9D8B030D-6E8A-4147-A177-3AD203B41FA5}">
                      <a16:colId xmlns:a16="http://schemas.microsoft.com/office/drawing/2014/main" val="3695026243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2135145283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164428510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2421767650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3387996297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2109947246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3473886132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341188607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3593110113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1534999753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2823968563"/>
                    </a:ext>
                  </a:extLst>
                </a:gridCol>
                <a:gridCol w="628208">
                  <a:extLst>
                    <a:ext uri="{9D8B030D-6E8A-4147-A177-3AD203B41FA5}">
                      <a16:colId xmlns:a16="http://schemas.microsoft.com/office/drawing/2014/main" val="43759444"/>
                    </a:ext>
                  </a:extLst>
                </a:gridCol>
              </a:tblGrid>
              <a:tr h="154648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effectLst/>
                          <a:latin typeface="Arial" panose="020B0604020202020204" pitchFamily="34" charset="0"/>
                        </a:rPr>
                        <a:t>Teradata Tools &amp; Utilities (TTU) Maintenance Release Roadmap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708396"/>
                  </a:ext>
                </a:extLst>
              </a:tr>
              <a:tr h="128037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This document is published by Teradata Customer Service on behalf of Teradata Product Management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477925"/>
                  </a:ext>
                </a:extLst>
              </a:tr>
              <a:tr h="128037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effectLst/>
                          <a:latin typeface="Arial" panose="020B0604020202020204" pitchFamily="34" charset="0"/>
                        </a:rPr>
                        <a:t>Dates and policies listed here are the best information available at the date of publication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449172"/>
                  </a:ext>
                </a:extLst>
              </a:tr>
              <a:tr h="141343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933684"/>
                  </a:ext>
                </a:extLst>
              </a:tr>
              <a:tr h="128037">
                <a:tc gridSpan="12">
                  <a:txBody>
                    <a:bodyPr/>
                    <a:lstStyle/>
                    <a:p>
                      <a:pPr algn="l" fontAlgn="b"/>
                      <a:r>
                        <a:rPr lang="en-US" sz="900" b="1" i="0" u="sng" strike="noStrike" dirty="0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Current Teradata  Tools &amp; Utilities (TTU) Software Support Table and Timeline: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291863"/>
                  </a:ext>
                </a:extLst>
              </a:tr>
              <a:tr h="128037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Teradata Database Software Versions Current and Future</a:t>
                      </a:r>
                    </a:p>
                  </a:txBody>
                  <a:tcPr marL="9491" marR="9491" marT="949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87173"/>
                  </a:ext>
                </a:extLst>
              </a:tr>
              <a:tr h="2477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TTU</a:t>
                      </a:r>
                      <a:br>
                        <a:rPr lang="en-US" sz="9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Version</a:t>
                      </a:r>
                    </a:p>
                  </a:txBody>
                  <a:tcPr marL="9491" marR="9491" marT="94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GCA</a:t>
                      </a:r>
                    </a:p>
                  </a:txBody>
                  <a:tcPr marL="9491" marR="9491" marT="9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Released /</a:t>
                      </a:r>
                      <a:br>
                        <a:rPr lang="en-US" sz="9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Future [1]</a:t>
                      </a:r>
                    </a:p>
                  </a:txBody>
                  <a:tcPr marL="9491" marR="9491" marT="9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EOM</a:t>
                      </a:r>
                    </a:p>
                  </a:txBody>
                  <a:tcPr marL="9491" marR="9491" marT="94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EOM Note</a:t>
                      </a:r>
                    </a:p>
                  </a:txBody>
                  <a:tcPr marL="9491" marR="9491" marT="94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916713"/>
                  </a:ext>
                </a:extLst>
              </a:tr>
              <a:tr h="141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14.10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Mar-13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30-Jun-16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Align w/TD14.10 EOM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832501"/>
                  </a:ext>
                </a:extLst>
              </a:tr>
              <a:tr h="141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15.00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Apr-14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9-Apr-17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Align w/TD15.00 EOM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351402"/>
                  </a:ext>
                </a:extLst>
              </a:tr>
              <a:tr h="141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15.10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15-Apr-15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24-Jun-18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Align w/TD15.10 EOM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303828"/>
                  </a:ext>
                </a:extLst>
              </a:tr>
              <a:tr h="141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16.00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29-Mar-17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16-Aug-17</a:t>
                      </a:r>
                    </a:p>
                  </a:txBody>
                  <a:tcPr marL="9491" marR="9491" marT="94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Align w/TD16.00 EOM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419255"/>
                  </a:ext>
                </a:extLst>
              </a:tr>
              <a:tr h="141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16.10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16-Aug-17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16-Aug-20</a:t>
                      </a:r>
                    </a:p>
                  </a:txBody>
                  <a:tcPr marL="9491" marR="9491" marT="94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Align w/TD16.10 EOM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027339"/>
                  </a:ext>
                </a:extLst>
              </a:tr>
              <a:tr h="142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16.20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23-Feb-18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28-Feb-22</a:t>
                      </a:r>
                    </a:p>
                  </a:txBody>
                  <a:tcPr marL="9491" marR="9491" marT="94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Align w/TD16.20 EOM</a:t>
                      </a:r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291434"/>
                  </a:ext>
                </a:extLst>
              </a:tr>
              <a:tr h="142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17.00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22-Jun-20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21-Jan-24</a:t>
                      </a:r>
                    </a:p>
                  </a:txBody>
                  <a:tcPr marL="9491" marR="9491" marT="94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Align w/TD17.05 EOM</a:t>
                      </a:r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224595"/>
                  </a:ext>
                </a:extLst>
              </a:tr>
              <a:tr h="14265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17.10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22-Jun-21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Released</a:t>
                      </a:r>
                    </a:p>
                  </a:txBody>
                  <a:tcPr marL="9491" marR="9491" marT="94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27-Jul-24</a:t>
                      </a:r>
                    </a:p>
                  </a:txBody>
                  <a:tcPr marL="9491" marR="9491" marT="94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Align w/TD17.10 EOM</a:t>
                      </a:r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387978"/>
                  </a:ext>
                </a:extLst>
              </a:tr>
              <a:tr h="367538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Important</a:t>
                      </a:r>
                      <a:b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Notes: </a:t>
                      </a:r>
                    </a:p>
                  </a:txBody>
                  <a:tcPr marL="9491" marR="113887" marT="94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*Arc 16.20 EOM is Feb 28, 2021</a:t>
                      </a:r>
                      <a:r>
                        <a:rPr lang="en-US" sz="900" b="1" i="0" u="none" strike="noStrike">
                          <a:effectLst/>
                          <a:latin typeface="Arial" panose="020B0604020202020204" pitchFamily="34" charset="0"/>
                        </a:rPr>
                        <a:t>    [1]  Dates marked "Future" or "(P)" are planning dates only.  Teradata reserves the right to change these dates at its discretion, although every effort will be made to maintain the date(s)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91" marR="9491" marT="94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505870"/>
                  </a:ext>
                </a:extLst>
              </a:tr>
              <a:tr h="142657"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491" marR="9491" marT="9491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81705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240CD72-21C0-4EB2-8BBF-9D146BFC7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727868"/>
              </p:ext>
            </p:extLst>
          </p:nvPr>
        </p:nvGraphicFramePr>
        <p:xfrm>
          <a:off x="1291553" y="4102216"/>
          <a:ext cx="9608891" cy="2468574"/>
        </p:xfrm>
        <a:graphic>
          <a:graphicData uri="http://schemas.openxmlformats.org/drawingml/2006/table">
            <a:tbl>
              <a:tblPr/>
              <a:tblGrid>
                <a:gridCol w="1605515">
                  <a:extLst>
                    <a:ext uri="{9D8B030D-6E8A-4147-A177-3AD203B41FA5}">
                      <a16:colId xmlns:a16="http://schemas.microsoft.com/office/drawing/2014/main" val="3088967145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2137735848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3404858233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3906032354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732322239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4226509404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1715538642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969589218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3736819204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1940643701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3731997101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1439980258"/>
                    </a:ext>
                  </a:extLst>
                </a:gridCol>
                <a:gridCol w="666948">
                  <a:extLst>
                    <a:ext uri="{9D8B030D-6E8A-4147-A177-3AD203B41FA5}">
                      <a16:colId xmlns:a16="http://schemas.microsoft.com/office/drawing/2014/main" val="1279951775"/>
                    </a:ext>
                  </a:extLst>
                </a:gridCol>
              </a:tblGrid>
              <a:tr h="162988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n-US" sz="800" b="1" i="0" u="sng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TTU Database Support</a:t>
                      </a:r>
                    </a:p>
                  </a:txBody>
                  <a:tcPr marL="8832" marR="8832" marT="883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871299"/>
                  </a:ext>
                </a:extLst>
              </a:tr>
              <a:tr h="25806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effectLst/>
                          <a:latin typeface="Wingdings" panose="05000000000000000000" pitchFamily="2" charset="2"/>
                        </a:rPr>
                        <a:t>H</a:t>
                      </a:r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 TTU Version Below</a:t>
                      </a:r>
                      <a:b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   </a:t>
                      </a:r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Supports Database Vers</a:t>
                      </a:r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Wingdings" panose="05000000000000000000" pitchFamily="2" charset="2"/>
                        </a:rPr>
                        <a:t>F</a:t>
                      </a:r>
                      <a:endParaRPr lang="en-US" sz="800" b="1" i="0" u="none" strike="noStrike"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6.2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12.0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13.0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13.10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14.00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14.10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15.00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15.10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16.10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16.20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17.00/17.05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TD 17.10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2244"/>
                  </a:ext>
                </a:extLst>
              </a:tr>
              <a:tr h="2716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TTU 14.10</a:t>
                      </a:r>
                      <a:b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(2 Forward, Current + 4 Back)</a:t>
                      </a:r>
                      <a:endParaRPr lang="en-US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7215796"/>
                  </a:ext>
                </a:extLst>
              </a:tr>
              <a:tr h="2716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TTU 15.00</a:t>
                      </a:r>
                      <a:b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(2 Forward, Current + 4 Back)</a:t>
                      </a:r>
                      <a:endParaRPr lang="en-US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14166"/>
                  </a:ext>
                </a:extLst>
              </a:tr>
              <a:tr h="2716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TTU 15.10</a:t>
                      </a:r>
                      <a:b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(2 Forward, Current + 4 Back)</a:t>
                      </a:r>
                      <a:endParaRPr lang="en-US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571609"/>
                  </a:ext>
                </a:extLst>
              </a:tr>
              <a:tr h="2716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TTU 16.10</a:t>
                      </a:r>
                      <a:b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(2 Forward, Current + 4 Back)</a:t>
                      </a:r>
                      <a:endParaRPr lang="en-US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0113"/>
                  </a:ext>
                </a:extLst>
              </a:tr>
              <a:tr h="2716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TTU 16.20</a:t>
                      </a:r>
                      <a:b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(2 Forward, Current + 4 Back)</a:t>
                      </a:r>
                      <a:endParaRPr lang="en-US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1400342"/>
                  </a:ext>
                </a:extLst>
              </a:tr>
              <a:tr h="2716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TTU 17.00</a:t>
                      </a:r>
                      <a:b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(2 Forward, Current + 3 Back)</a:t>
                      </a:r>
                      <a:endParaRPr lang="en-US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906254"/>
                  </a:ext>
                </a:extLst>
              </a:tr>
              <a:tr h="2716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effectLst/>
                          <a:latin typeface="Arial" panose="020B0604020202020204" pitchFamily="34" charset="0"/>
                        </a:rPr>
                        <a:t>TTU 17.10</a:t>
                      </a:r>
                      <a:b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(2 Forward, Current + 3 Back)</a:t>
                      </a:r>
                      <a:endParaRPr lang="en-US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32" marR="8832" marT="8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 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8832" marR="8832" marT="88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1646565"/>
                  </a:ext>
                </a:extLst>
              </a:tr>
              <a:tr h="115450">
                <a:tc>
                  <a:txBody>
                    <a:bodyPr/>
                    <a:lstStyle/>
                    <a:p>
                      <a:pPr algn="r" fontAlgn="t"/>
                      <a:r>
                        <a:rPr lang="en-US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sng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32" marR="8832" marT="883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3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00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98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6C9BE-3209-447F-887D-608B504A1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3228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TTU Release Information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AF7A98-CC96-4C93-BBD5-31CB5D7054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982" y="1348354"/>
            <a:ext cx="4483452" cy="48819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C6236D-7960-4E66-B37B-94EA53D2A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2160" y="1348354"/>
            <a:ext cx="5436283" cy="437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108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9604" y="192865"/>
            <a:ext cx="3657600" cy="21663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rgbClr val="FF9900"/>
                </a:solidFill>
                <a:latin typeface="+mj-lt"/>
                <a:ea typeface="+mj-ea"/>
                <a:cs typeface="+mj-cs"/>
              </a:rPr>
              <a:t>Teradata Platform Roadmap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316ED0-AC33-42EF-9219-FE6BB960C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809" y="2961942"/>
            <a:ext cx="5595191" cy="3613730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880111-179E-4D94-A580-41563833C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726660"/>
              </p:ext>
            </p:extLst>
          </p:nvPr>
        </p:nvGraphicFramePr>
        <p:xfrm>
          <a:off x="6497828" y="283419"/>
          <a:ext cx="5492281" cy="6507387"/>
        </p:xfrm>
        <a:graphic>
          <a:graphicData uri="http://schemas.openxmlformats.org/drawingml/2006/table">
            <a:tbl>
              <a:tblPr/>
              <a:tblGrid>
                <a:gridCol w="723338">
                  <a:extLst>
                    <a:ext uri="{9D8B030D-6E8A-4147-A177-3AD203B41FA5}">
                      <a16:colId xmlns:a16="http://schemas.microsoft.com/office/drawing/2014/main" val="1328628643"/>
                    </a:ext>
                  </a:extLst>
                </a:gridCol>
                <a:gridCol w="809340">
                  <a:extLst>
                    <a:ext uri="{9D8B030D-6E8A-4147-A177-3AD203B41FA5}">
                      <a16:colId xmlns:a16="http://schemas.microsoft.com/office/drawing/2014/main" val="2522377368"/>
                    </a:ext>
                  </a:extLst>
                </a:gridCol>
                <a:gridCol w="1283516">
                  <a:extLst>
                    <a:ext uri="{9D8B030D-6E8A-4147-A177-3AD203B41FA5}">
                      <a16:colId xmlns:a16="http://schemas.microsoft.com/office/drawing/2014/main" val="1497584512"/>
                    </a:ext>
                  </a:extLst>
                </a:gridCol>
                <a:gridCol w="1476462">
                  <a:extLst>
                    <a:ext uri="{9D8B030D-6E8A-4147-A177-3AD203B41FA5}">
                      <a16:colId xmlns:a16="http://schemas.microsoft.com/office/drawing/2014/main" val="3354717165"/>
                    </a:ext>
                  </a:extLst>
                </a:gridCol>
                <a:gridCol w="1199625">
                  <a:extLst>
                    <a:ext uri="{9D8B030D-6E8A-4147-A177-3AD203B41FA5}">
                      <a16:colId xmlns:a16="http://schemas.microsoft.com/office/drawing/2014/main" val="529369565"/>
                    </a:ext>
                  </a:extLst>
                </a:gridCol>
              </a:tblGrid>
              <a:tr h="13906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Hardware Platform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Sales Discontinuation 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Support Discontinuation 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2591254"/>
                  </a:ext>
                </a:extLst>
              </a:tr>
              <a:tr h="805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Category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Class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Model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778730"/>
                  </a:ext>
                </a:extLst>
              </a:tr>
              <a:tr h="98076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effectLst/>
                          <a:latin typeface="Arial" panose="020B0604020202020204" pitchFamily="34" charset="0"/>
                        </a:rPr>
                        <a:t>MPP</a:t>
                      </a:r>
                    </a:p>
                  </a:txBody>
                  <a:tcPr marL="2577" marR="2577" marT="257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9165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6650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5/30/2013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5/30/2019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97330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9165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6680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12/5/2012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12/5/2018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226990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9174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6690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5/30/2013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5/30/2019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735532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9175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6700C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9/11/2015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9/11/2021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542342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9175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6700H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11/14/2014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11/14/2020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5715616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6750H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11/9/2015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11/9/2021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2665126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6750X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11/9/2015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11/9/2021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959709"/>
                  </a:ext>
                </a:extLst>
              </a:tr>
              <a:tr h="1335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6800H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6800C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3/30/2024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27837"/>
                  </a:ext>
                </a:extLst>
              </a:tr>
              <a:tr h="1335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9185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IntelliFlex 1.0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IntelliFlex 1.1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3/30/2024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371023"/>
                  </a:ext>
                </a:extLst>
              </a:tr>
              <a:tr h="1171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9185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InteliFlex 2.0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3/30/2024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18174"/>
                  </a:ext>
                </a:extLst>
              </a:tr>
              <a:tr h="11710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9185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IntelliFlex 2.1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6/30/2021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6/30/2027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394825"/>
                  </a:ext>
                </a:extLst>
              </a:tr>
              <a:tr h="1335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9185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InteliFlex 2.1.1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IntelliFlex 2.5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Current Product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Current Product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699364"/>
                  </a:ext>
                </a:extLst>
              </a:tr>
              <a:tr h="98076">
                <a:tc rowSpan="14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Appliance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9163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1650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7/2/2013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7/2/2019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532684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9177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11/9/2015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11/9/2021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635037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9193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3/30/2024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6553058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1611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SAS720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12/31/2015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12/31/2021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872572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9157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2580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1/31/2011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1/31/2017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035372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9163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12/1/2012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12/1/2018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4057144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9164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2690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1/3/2014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1/3/2020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801892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9170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8/1/2014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8/1/2020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553359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2750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4/6/2015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4/6/2021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602462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9192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7/31/2017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7/31/2023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587321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9193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2850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3/30/2024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238848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9162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12/5/2012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12/5/2018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9120846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9194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IntelliBase 1.0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10/31/2018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10/31/2024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456522"/>
                  </a:ext>
                </a:extLst>
              </a:tr>
              <a:tr h="2200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9194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IntelliBase 2.0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 (Discontinuation - subject to inventory depletion) 12/31/2019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12/31/2025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39188"/>
                  </a:ext>
                </a:extLst>
              </a:tr>
              <a:tr h="980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SMP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9163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560P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4/30/2013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4/30/2019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173952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9175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670C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9/30/2015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9/30/2021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482498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9191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680 SMP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6/30/2017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6/30/2023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171688"/>
                  </a:ext>
                </a:extLst>
              </a:tr>
              <a:tr h="98076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TMS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9175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670H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10/16/2015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10/16/2021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062341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9212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R710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1/3/2014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1/3/2020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322668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9212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405903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9214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6221837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8701944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927288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9190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8363113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161550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733758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9177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3/29/2022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405777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9228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R730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8/15/2018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8/15/2024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253982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9229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R740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Current Product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Current Product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100665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BAR TMS'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R730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10/31/2018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10/31/2024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068197"/>
                  </a:ext>
                </a:extLst>
              </a:tr>
              <a:tr h="980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Disk Array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PowerConnect 6248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9/30/2015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9/30/2021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999770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6844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5/30/2013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5/30/2019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5891292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6854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1/3/2014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1/3/2020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197856"/>
                  </a:ext>
                </a:extLst>
              </a:tr>
              <a:tr h="98076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BAR Storage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DD890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3/31/2014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3/31/2019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206061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DD4200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7/28/2017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7/28/2022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931791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DD7200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7/28/2017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7/28/2022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5520977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DD6800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8/28/2020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8/15/2025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361538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DD9300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8/28/2020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8/15/2025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0150844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i80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with HP Drives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12/31/2016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12/31/2021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991421"/>
                  </a:ext>
                </a:extLst>
              </a:tr>
              <a:tr h="98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i500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with IBM Drives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12/31/2018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12/31/2023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693358"/>
                  </a:ext>
                </a:extLst>
              </a:tr>
              <a:tr h="8051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Aster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9230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Aster Appliance 2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8/12/2014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8/12/2020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355848"/>
                  </a:ext>
                </a:extLst>
              </a:tr>
              <a:tr h="8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9231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Aster Appliance 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12/23/2014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12/23/2020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068833"/>
                  </a:ext>
                </a:extLst>
              </a:tr>
              <a:tr h="8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9231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Aster Appliance 4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12/31/2015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12/31/2021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1425629"/>
                  </a:ext>
                </a:extLst>
              </a:tr>
              <a:tr h="8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9232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Aster Appliance 5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12/15/2017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12/15/2023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675393"/>
                  </a:ext>
                </a:extLst>
              </a:tr>
              <a:tr h="8051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Hadoop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9231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Hadoop Appliance 3</a:t>
                      </a:r>
                    </a:p>
                  </a:txBody>
                  <a:tcPr marL="2577" marR="2577" marT="2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12/23/2014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12/23/2020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548466"/>
                  </a:ext>
                </a:extLst>
              </a:tr>
              <a:tr h="8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9232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Hadoop Appliance 4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9/30/2015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9/30/2021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980505"/>
                  </a:ext>
                </a:extLst>
              </a:tr>
              <a:tr h="8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9233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Hadoop Appliance 5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12/30/2016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12/30/2022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021409"/>
                  </a:ext>
                </a:extLst>
              </a:tr>
              <a:tr h="739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9234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effectLst/>
                          <a:latin typeface="Arial" panose="020B0604020202020204" pitchFamily="34" charset="0"/>
                        </a:rPr>
                        <a:t>Hadoop Appliance 6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</a:rPr>
                        <a:t>3/30/2018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effectLst/>
                          <a:latin typeface="Arial" panose="020B0604020202020204" pitchFamily="34" charset="0"/>
                        </a:rPr>
                        <a:t>3/30/2024</a:t>
                      </a:r>
                    </a:p>
                  </a:txBody>
                  <a:tcPr marL="2577" marR="2577" marT="2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051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5627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902"/>
            <a:ext cx="10515600" cy="849593"/>
          </a:xfrm>
        </p:spPr>
        <p:txBody>
          <a:bodyPr/>
          <a:lstStyle/>
          <a:p>
            <a:r>
              <a:rPr lang="en-US" dirty="0">
                <a:solidFill>
                  <a:srgbClr val="FF9900"/>
                </a:solidFill>
              </a:rPr>
              <a:t>Teradata BAR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5F3812-417F-498F-BA5D-AACA86A43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086" y="1451986"/>
            <a:ext cx="5452812" cy="39344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D0AE71-B3BA-4966-932B-84F9C00D7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1085" y="5608825"/>
            <a:ext cx="5452813" cy="424108"/>
          </a:xfrm>
          <a:prstGeom prst="rect">
            <a:avLst/>
          </a:prstGeom>
        </p:spPr>
      </p:pic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1954C20-FE0A-472C-984C-E637519081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28713"/>
              </p:ext>
            </p:extLst>
          </p:nvPr>
        </p:nvGraphicFramePr>
        <p:xfrm>
          <a:off x="140474" y="1471612"/>
          <a:ext cx="6117714" cy="384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5" imgW="7515084" imgH="3848242" progId="Excel.Sheet.12">
                  <p:embed/>
                </p:oleObj>
              </mc:Choice>
              <mc:Fallback>
                <p:oleObj name="Worksheet" r:id="rId5" imgW="7515084" imgH="3848242" progId="Excel.Sheet.12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C1954C20-FE0A-472C-984C-E637519081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0474" y="1471612"/>
                        <a:ext cx="6117714" cy="3848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2C3EF7B-403F-42F2-9CF8-BA8FD14FB5A8}"/>
              </a:ext>
            </a:extLst>
          </p:cNvPr>
          <p:cNvSpPr txBox="1"/>
          <p:nvPr/>
        </p:nvSpPr>
        <p:spPr>
          <a:xfrm>
            <a:off x="140474" y="5608825"/>
            <a:ext cx="46307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*Double click on the table to open links</a:t>
            </a:r>
          </a:p>
        </p:txBody>
      </p:sp>
    </p:spTree>
    <p:extLst>
      <p:ext uri="{BB962C8B-B14F-4D97-AF65-F5344CB8AC3E}">
        <p14:creationId xmlns:p14="http://schemas.microsoft.com/office/powerpoint/2010/main" val="3573009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054A-755C-460C-B268-7991A457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902"/>
            <a:ext cx="10515600" cy="84959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9900"/>
                </a:solidFill>
              </a:rPr>
              <a:t>Viewpoint, Ecosystem Manager, Data Mover, Unity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8394B07-8DAD-4FEF-A4CE-2D80A3CFC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704" y="3436701"/>
            <a:ext cx="10515600" cy="30324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For other products please see the following links:</a:t>
            </a:r>
          </a:p>
          <a:p>
            <a:pPr algn="ctr"/>
            <a:r>
              <a:rPr lang="en-US" dirty="0">
                <a:hlinkClick r:id="rId2"/>
              </a:rPr>
              <a:t>Viewpoint/Data Lab</a:t>
            </a:r>
            <a:endParaRPr lang="en-US" dirty="0"/>
          </a:p>
          <a:p>
            <a:pPr algn="ctr"/>
            <a:r>
              <a:rPr lang="en-US" dirty="0">
                <a:hlinkClick r:id="rId3"/>
              </a:rPr>
              <a:t>Data Mover</a:t>
            </a:r>
            <a:endParaRPr lang="en-US" dirty="0"/>
          </a:p>
          <a:p>
            <a:pPr algn="ctr"/>
            <a:r>
              <a:rPr lang="en-US" dirty="0">
                <a:hlinkClick r:id="rId4"/>
              </a:rPr>
              <a:t>Unity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E89F952-3332-4311-8FA0-5D9DC9EB45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274344"/>
              </p:ext>
            </p:extLst>
          </p:nvPr>
        </p:nvGraphicFramePr>
        <p:xfrm>
          <a:off x="1790699" y="1414816"/>
          <a:ext cx="8610601" cy="2136140"/>
        </p:xfrm>
        <a:graphic>
          <a:graphicData uri="http://schemas.openxmlformats.org/drawingml/2006/table">
            <a:tbl>
              <a:tblPr/>
              <a:tblGrid>
                <a:gridCol w="2123292">
                  <a:extLst>
                    <a:ext uri="{9D8B030D-6E8A-4147-A177-3AD203B41FA5}">
                      <a16:colId xmlns:a16="http://schemas.microsoft.com/office/drawing/2014/main" val="1438517657"/>
                    </a:ext>
                  </a:extLst>
                </a:gridCol>
                <a:gridCol w="749024">
                  <a:extLst>
                    <a:ext uri="{9D8B030D-6E8A-4147-A177-3AD203B41FA5}">
                      <a16:colId xmlns:a16="http://schemas.microsoft.com/office/drawing/2014/main" val="3589448556"/>
                    </a:ext>
                  </a:extLst>
                </a:gridCol>
                <a:gridCol w="749024">
                  <a:extLst>
                    <a:ext uri="{9D8B030D-6E8A-4147-A177-3AD203B41FA5}">
                      <a16:colId xmlns:a16="http://schemas.microsoft.com/office/drawing/2014/main" val="2317792131"/>
                    </a:ext>
                  </a:extLst>
                </a:gridCol>
                <a:gridCol w="749024">
                  <a:extLst>
                    <a:ext uri="{9D8B030D-6E8A-4147-A177-3AD203B41FA5}">
                      <a16:colId xmlns:a16="http://schemas.microsoft.com/office/drawing/2014/main" val="1609199198"/>
                    </a:ext>
                  </a:extLst>
                </a:gridCol>
                <a:gridCol w="749024">
                  <a:extLst>
                    <a:ext uri="{9D8B030D-6E8A-4147-A177-3AD203B41FA5}">
                      <a16:colId xmlns:a16="http://schemas.microsoft.com/office/drawing/2014/main" val="688706464"/>
                    </a:ext>
                  </a:extLst>
                </a:gridCol>
                <a:gridCol w="749024">
                  <a:extLst>
                    <a:ext uri="{9D8B030D-6E8A-4147-A177-3AD203B41FA5}">
                      <a16:colId xmlns:a16="http://schemas.microsoft.com/office/drawing/2014/main" val="1999642103"/>
                    </a:ext>
                  </a:extLst>
                </a:gridCol>
                <a:gridCol w="1993165">
                  <a:extLst>
                    <a:ext uri="{9D8B030D-6E8A-4147-A177-3AD203B41FA5}">
                      <a16:colId xmlns:a16="http://schemas.microsoft.com/office/drawing/2014/main" val="3217335421"/>
                    </a:ext>
                  </a:extLst>
                </a:gridCol>
                <a:gridCol w="749024">
                  <a:extLst>
                    <a:ext uri="{9D8B030D-6E8A-4147-A177-3AD203B41FA5}">
                      <a16:colId xmlns:a16="http://schemas.microsoft.com/office/drawing/2014/main" val="3114744554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1" i="0" u="sng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Products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TMS 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TMS 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Cloud 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TMS 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Cloud 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Internal Repository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GCA Date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45747"/>
                  </a:ext>
                </a:extLst>
              </a:tr>
              <a:tr h="3333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SLES11 SP1 STND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SLES11 SP3 STND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SLES11 SP3 STND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SLES12 SP3 STND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SLES 12SP3 TDC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14067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Ecosystem Manager 15.11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TD 15.10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May-12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224518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Ecosystem Manager 16.00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TD 15.10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502124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Ecosystem Manager 16.10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TD 15.10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127533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Ecosystem Manager 16.20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TD 15.10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7087675"/>
                  </a:ext>
                </a:extLst>
              </a:tr>
              <a:tr h="18351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Ecosystem Manager 16.20.34 (EOS)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Wingdings 2" panose="05020102010507070707" pitchFamily="18" charset="2"/>
                        </a:rPr>
                        <a:t>X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SLES 11 SP3 TD 15.10 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283284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SLES 12 SP3 TD 16.20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540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060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5B46CFF0E34C40B13B3BA64F86F581" ma:contentTypeVersion="13" ma:contentTypeDescription="Create a new document." ma:contentTypeScope="" ma:versionID="9d1d4f0eae9ce729c715af97964749a3">
  <xsd:schema xmlns:xsd="http://www.w3.org/2001/XMLSchema" xmlns:xs="http://www.w3.org/2001/XMLSchema" xmlns:p="http://schemas.microsoft.com/office/2006/metadata/properties" xmlns:ns3="7fcfb8ee-0a07-4b09-867e-5a02d8096621" xmlns:ns4="7fcd9368-b70d-4c93-be6b-f6a4d2284d97" targetNamespace="http://schemas.microsoft.com/office/2006/metadata/properties" ma:root="true" ma:fieldsID="b81f271d0920d8e5ee2937fa3245e8de" ns3:_="" ns4:_="">
    <xsd:import namespace="7fcfb8ee-0a07-4b09-867e-5a02d8096621"/>
    <xsd:import namespace="7fcd9368-b70d-4c93-be6b-f6a4d2284d9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cfb8ee-0a07-4b09-867e-5a02d80966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cd9368-b70d-4c93-be6b-f6a4d2284d9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B40058-1626-48E5-94DF-30A3AD3523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3F7ECF-8D74-4206-A02C-6538039E0AD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fcd9368-b70d-4c93-be6b-f6a4d2284d97"/>
    <ds:schemaRef ds:uri="7fcfb8ee-0a07-4b09-867e-5a02d8096621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73478A9-A761-47C9-B1BA-33B470C554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cfb8ee-0a07-4b09-867e-5a02d8096621"/>
    <ds:schemaRef ds:uri="7fcd9368-b70d-4c93-be6b-f6a4d2284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2104</TotalTime>
  <Words>1404</Words>
  <Application>Microsoft Office PowerPoint</Application>
  <PresentationFormat>Widescreen</PresentationFormat>
  <Paragraphs>702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Wingdings 2</vt:lpstr>
      <vt:lpstr>Office Theme</vt:lpstr>
      <vt:lpstr>Worksheet</vt:lpstr>
      <vt:lpstr>Product Lifecycle Information &amp; Roadmaps   Slide Deck </vt:lpstr>
      <vt:lpstr>Slide List</vt:lpstr>
      <vt:lpstr>Teradata Database Roadmap </vt:lpstr>
      <vt:lpstr>Teradata Database Release Information</vt:lpstr>
      <vt:lpstr>TTU Release Information</vt:lpstr>
      <vt:lpstr>TTU Release Information</vt:lpstr>
      <vt:lpstr>Teradata Platform Roadmap</vt:lpstr>
      <vt:lpstr>Teradata BAR</vt:lpstr>
      <vt:lpstr>Viewpoint, Ecosystem Manager, Data Mover, Unity</vt:lpstr>
      <vt:lpstr>Hadoop Roadmap</vt:lpstr>
      <vt:lpstr>Hadoop Release Information</vt:lpstr>
      <vt:lpstr>Hadoop Platform Compatibility</vt:lpstr>
      <vt:lpstr>TD Hadoop to Hortonworks Hadoop Comparison</vt:lpstr>
      <vt:lpstr>Aster Database Roadmap</vt:lpstr>
      <vt:lpstr>Aster Database Release Information</vt:lpstr>
      <vt:lpstr>Aster Analytics</vt:lpstr>
      <vt:lpstr>Aster Platform Roadmap</vt:lpstr>
      <vt:lpstr>Backup</vt:lpstr>
      <vt:lpstr>Revision History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Barnes, Mike</dc:creator>
  <cp:lastModifiedBy>Marquez, Dario</cp:lastModifiedBy>
  <cp:revision>75</cp:revision>
  <dcterms:created xsi:type="dcterms:W3CDTF">2020-02-06T00:50:30Z</dcterms:created>
  <dcterms:modified xsi:type="dcterms:W3CDTF">2022-01-13T18:08:34Z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0x010100315B46CFF0E34C40B13B3BA64F86F581</vt:lpwstr>
  </property>
</Properties>
</file>